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0" r:id="rId6"/>
    <p:sldId id="301" r:id="rId7"/>
    <p:sldId id="302" r:id="rId8"/>
    <p:sldId id="303" r:id="rId9"/>
    <p:sldId id="304" r:id="rId10"/>
    <p:sldId id="305" r:id="rId11"/>
    <p:sldId id="306" r:id="rId12"/>
    <p:sldId id="307" r:id="rId13"/>
    <p:sldId id="308" r:id="rId14"/>
    <p:sldId id="309" r:id="rId15"/>
    <p:sldId id="310" r:id="rId16"/>
    <p:sldId id="311" r:id="rId17"/>
    <p:sldId id="312" r:id="rId18"/>
    <p:sldId id="313" r:id="rId19"/>
    <p:sldId id="31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10/11/2021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10/11/2021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10/11/2021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10/11/2021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10/11/2021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10/11/2021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10/11/2021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10/11/2021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10/11/2021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10/11/2021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Tableau Project</a:t>
            </a:r>
            <a:br>
              <a:rPr lang="en-US" sz="4400" dirty="0">
                <a:solidFill>
                  <a:schemeClr val="tx1"/>
                </a:solidFill>
              </a:rPr>
            </a:br>
            <a:br>
              <a:rPr lang="en-US" sz="4400" dirty="0">
                <a:solidFill>
                  <a:schemeClr val="tx1"/>
                </a:solidFill>
              </a:rPr>
            </a:br>
            <a:r>
              <a:rPr lang="en-US" sz="4400" dirty="0">
                <a:solidFill>
                  <a:schemeClr val="tx1"/>
                </a:solidFill>
              </a:rPr>
              <a:t>Zomato </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Yatin Bajaj – 19csu360</a:t>
            </a:r>
          </a:p>
          <a:p>
            <a:pPr>
              <a:lnSpc>
                <a:spcPct val="100000"/>
              </a:lnSpc>
            </a:pPr>
            <a:r>
              <a:rPr lang="en-US" sz="1600" dirty="0"/>
              <a:t>Shruti Gupta – 19csu424</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E20B-6699-4FC3-8D57-1F8AF4D29349}"/>
              </a:ext>
            </a:extLst>
          </p:cNvPr>
          <p:cNvSpPr>
            <a:spLocks noGrp="1"/>
          </p:cNvSpPr>
          <p:nvPr>
            <p:ph type="title"/>
          </p:nvPr>
        </p:nvSpPr>
        <p:spPr/>
        <p:txBody>
          <a:bodyPr/>
          <a:lstStyle/>
          <a:p>
            <a:r>
              <a:rPr lang="en-US" dirty="0"/>
              <a:t>Restaurant Wise which dish is liked most</a:t>
            </a:r>
            <a:endParaRPr lang="en-IN" dirty="0"/>
          </a:p>
        </p:txBody>
      </p:sp>
      <p:pic>
        <p:nvPicPr>
          <p:cNvPr id="5" name="Content Placeholder 4">
            <a:extLst>
              <a:ext uri="{FF2B5EF4-FFF2-40B4-BE49-F238E27FC236}">
                <a16:creationId xmlns:a16="http://schemas.microsoft.com/office/drawing/2014/main" id="{3D3D9535-4E34-4238-86D8-FC7BE69F348F}"/>
              </a:ext>
            </a:extLst>
          </p:cNvPr>
          <p:cNvPicPr>
            <a:picLocks noGrp="1" noChangeAspect="1"/>
          </p:cNvPicPr>
          <p:nvPr>
            <p:ph idx="1"/>
          </p:nvPr>
        </p:nvPicPr>
        <p:blipFill>
          <a:blip r:embed="rId2"/>
          <a:stretch>
            <a:fillRect/>
          </a:stretch>
        </p:blipFill>
        <p:spPr>
          <a:xfrm>
            <a:off x="2106452" y="1965325"/>
            <a:ext cx="8184269" cy="4387850"/>
          </a:xfrm>
        </p:spPr>
      </p:pic>
    </p:spTree>
    <p:extLst>
      <p:ext uri="{BB962C8B-B14F-4D97-AF65-F5344CB8AC3E}">
        <p14:creationId xmlns:p14="http://schemas.microsoft.com/office/powerpoint/2010/main" val="1521883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E20B-6699-4FC3-8D57-1F8AF4D29349}"/>
              </a:ext>
            </a:extLst>
          </p:cNvPr>
          <p:cNvSpPr>
            <a:spLocks noGrp="1"/>
          </p:cNvSpPr>
          <p:nvPr>
            <p:ph type="title"/>
          </p:nvPr>
        </p:nvSpPr>
        <p:spPr/>
        <p:txBody>
          <a:bodyPr/>
          <a:lstStyle/>
          <a:p>
            <a:r>
              <a:rPr lang="en-IN" dirty="0"/>
              <a:t>Most preferred Restaurant Types</a:t>
            </a:r>
          </a:p>
        </p:txBody>
      </p:sp>
      <p:pic>
        <p:nvPicPr>
          <p:cNvPr id="5" name="Content Placeholder 4">
            <a:extLst>
              <a:ext uri="{FF2B5EF4-FFF2-40B4-BE49-F238E27FC236}">
                <a16:creationId xmlns:a16="http://schemas.microsoft.com/office/drawing/2014/main" id="{1A70A39B-6234-4037-99CD-AE1EC15364E3}"/>
              </a:ext>
            </a:extLst>
          </p:cNvPr>
          <p:cNvPicPr>
            <a:picLocks noGrp="1" noChangeAspect="1"/>
          </p:cNvPicPr>
          <p:nvPr>
            <p:ph idx="1"/>
          </p:nvPr>
        </p:nvPicPr>
        <p:blipFill>
          <a:blip r:embed="rId2"/>
          <a:stretch>
            <a:fillRect/>
          </a:stretch>
        </p:blipFill>
        <p:spPr>
          <a:xfrm>
            <a:off x="2028825" y="1984374"/>
            <a:ext cx="8205827" cy="4362521"/>
          </a:xfrm>
        </p:spPr>
      </p:pic>
    </p:spTree>
    <p:extLst>
      <p:ext uri="{BB962C8B-B14F-4D97-AF65-F5344CB8AC3E}">
        <p14:creationId xmlns:p14="http://schemas.microsoft.com/office/powerpoint/2010/main" val="2835186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E20B-6699-4FC3-8D57-1F8AF4D29349}"/>
              </a:ext>
            </a:extLst>
          </p:cNvPr>
          <p:cNvSpPr>
            <a:spLocks noGrp="1"/>
          </p:cNvSpPr>
          <p:nvPr>
            <p:ph type="title"/>
          </p:nvPr>
        </p:nvSpPr>
        <p:spPr/>
        <p:txBody>
          <a:bodyPr/>
          <a:lstStyle/>
          <a:p>
            <a:r>
              <a:rPr lang="en-IN" dirty="0"/>
              <a:t>Cuisines most liked </a:t>
            </a:r>
          </a:p>
        </p:txBody>
      </p:sp>
      <p:pic>
        <p:nvPicPr>
          <p:cNvPr id="5" name="Content Placeholder 4">
            <a:extLst>
              <a:ext uri="{FF2B5EF4-FFF2-40B4-BE49-F238E27FC236}">
                <a16:creationId xmlns:a16="http://schemas.microsoft.com/office/drawing/2014/main" id="{521AE7F0-14D5-4E9A-A7FC-4B84FF8064DD}"/>
              </a:ext>
            </a:extLst>
          </p:cNvPr>
          <p:cNvPicPr>
            <a:picLocks noGrp="1" noChangeAspect="1"/>
          </p:cNvPicPr>
          <p:nvPr>
            <p:ph idx="1"/>
          </p:nvPr>
        </p:nvPicPr>
        <p:blipFill>
          <a:blip r:embed="rId2"/>
          <a:stretch>
            <a:fillRect/>
          </a:stretch>
        </p:blipFill>
        <p:spPr>
          <a:xfrm>
            <a:off x="1924051" y="1955800"/>
            <a:ext cx="8193462" cy="4394982"/>
          </a:xfrm>
        </p:spPr>
      </p:pic>
    </p:spTree>
    <p:extLst>
      <p:ext uri="{BB962C8B-B14F-4D97-AF65-F5344CB8AC3E}">
        <p14:creationId xmlns:p14="http://schemas.microsoft.com/office/powerpoint/2010/main" val="18424512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ECB8-3BFB-4D25-9015-8669423F842C}"/>
              </a:ext>
            </a:extLst>
          </p:cNvPr>
          <p:cNvSpPr>
            <a:spLocks noGrp="1"/>
          </p:cNvSpPr>
          <p:nvPr>
            <p:ph type="title"/>
          </p:nvPr>
        </p:nvSpPr>
        <p:spPr/>
        <p:txBody>
          <a:bodyPr/>
          <a:lstStyle/>
          <a:p>
            <a:r>
              <a:rPr lang="en-US" dirty="0"/>
              <a:t>Variation of rating of restaurants in a particular city</a:t>
            </a:r>
            <a:endParaRPr lang="en-IN" dirty="0"/>
          </a:p>
        </p:txBody>
      </p:sp>
      <p:pic>
        <p:nvPicPr>
          <p:cNvPr id="5" name="Content Placeholder 4">
            <a:extLst>
              <a:ext uri="{FF2B5EF4-FFF2-40B4-BE49-F238E27FC236}">
                <a16:creationId xmlns:a16="http://schemas.microsoft.com/office/drawing/2014/main" id="{967ADDF6-4D5C-4C78-90B2-A748595862DF}"/>
              </a:ext>
            </a:extLst>
          </p:cNvPr>
          <p:cNvPicPr>
            <a:picLocks noGrp="1" noChangeAspect="1"/>
          </p:cNvPicPr>
          <p:nvPr>
            <p:ph idx="1"/>
          </p:nvPr>
        </p:nvPicPr>
        <p:blipFill>
          <a:blip r:embed="rId2"/>
          <a:stretch>
            <a:fillRect/>
          </a:stretch>
        </p:blipFill>
        <p:spPr>
          <a:xfrm>
            <a:off x="2000250" y="1984374"/>
            <a:ext cx="8070768" cy="4363329"/>
          </a:xfrm>
        </p:spPr>
      </p:pic>
    </p:spTree>
    <p:extLst>
      <p:ext uri="{BB962C8B-B14F-4D97-AF65-F5344CB8AC3E}">
        <p14:creationId xmlns:p14="http://schemas.microsoft.com/office/powerpoint/2010/main" val="880427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ECB8-3BFB-4D25-9015-8669423F842C}"/>
              </a:ext>
            </a:extLst>
          </p:cNvPr>
          <p:cNvSpPr>
            <a:spLocks noGrp="1"/>
          </p:cNvSpPr>
          <p:nvPr>
            <p:ph type="title"/>
          </p:nvPr>
        </p:nvSpPr>
        <p:spPr/>
        <p:txBody>
          <a:bodyPr/>
          <a:lstStyle/>
          <a:p>
            <a:r>
              <a:rPr lang="en-US" dirty="0"/>
              <a:t>Distribution of approx. cost according to restaurant type</a:t>
            </a:r>
            <a:endParaRPr lang="en-IN" dirty="0"/>
          </a:p>
        </p:txBody>
      </p:sp>
      <p:pic>
        <p:nvPicPr>
          <p:cNvPr id="5" name="Content Placeholder 4">
            <a:extLst>
              <a:ext uri="{FF2B5EF4-FFF2-40B4-BE49-F238E27FC236}">
                <a16:creationId xmlns:a16="http://schemas.microsoft.com/office/drawing/2014/main" id="{87AB348F-C50C-4AD0-861F-15DD71AD8254}"/>
              </a:ext>
            </a:extLst>
          </p:cNvPr>
          <p:cNvPicPr>
            <a:picLocks noGrp="1" noChangeAspect="1"/>
          </p:cNvPicPr>
          <p:nvPr>
            <p:ph idx="1"/>
          </p:nvPr>
        </p:nvPicPr>
        <p:blipFill>
          <a:blip r:embed="rId2"/>
          <a:stretch>
            <a:fillRect/>
          </a:stretch>
        </p:blipFill>
        <p:spPr>
          <a:xfrm>
            <a:off x="2105025" y="1946275"/>
            <a:ext cx="8207591" cy="4420778"/>
          </a:xfrm>
        </p:spPr>
      </p:pic>
    </p:spTree>
    <p:extLst>
      <p:ext uri="{BB962C8B-B14F-4D97-AF65-F5344CB8AC3E}">
        <p14:creationId xmlns:p14="http://schemas.microsoft.com/office/powerpoint/2010/main" val="3596864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ECB8-3BFB-4D25-9015-8669423F842C}"/>
              </a:ext>
            </a:extLst>
          </p:cNvPr>
          <p:cNvSpPr>
            <a:spLocks noGrp="1"/>
          </p:cNvSpPr>
          <p:nvPr>
            <p:ph type="title"/>
          </p:nvPr>
        </p:nvSpPr>
        <p:spPr/>
        <p:txBody>
          <a:bodyPr/>
          <a:lstStyle/>
          <a:p>
            <a:r>
              <a:rPr lang="en-IN" dirty="0"/>
              <a:t>Pricing by table booking</a:t>
            </a:r>
          </a:p>
        </p:txBody>
      </p:sp>
      <p:pic>
        <p:nvPicPr>
          <p:cNvPr id="5" name="Content Placeholder 4">
            <a:extLst>
              <a:ext uri="{FF2B5EF4-FFF2-40B4-BE49-F238E27FC236}">
                <a16:creationId xmlns:a16="http://schemas.microsoft.com/office/drawing/2014/main" id="{4A56D02F-6BF1-48C0-B046-5337A67403FC}"/>
              </a:ext>
            </a:extLst>
          </p:cNvPr>
          <p:cNvPicPr>
            <a:picLocks noGrp="1" noChangeAspect="1"/>
          </p:cNvPicPr>
          <p:nvPr>
            <p:ph idx="1"/>
          </p:nvPr>
        </p:nvPicPr>
        <p:blipFill>
          <a:blip r:embed="rId2"/>
          <a:stretch>
            <a:fillRect/>
          </a:stretch>
        </p:blipFill>
        <p:spPr>
          <a:xfrm>
            <a:off x="1888629" y="1965325"/>
            <a:ext cx="8132074" cy="4387850"/>
          </a:xfrm>
        </p:spPr>
      </p:pic>
    </p:spTree>
    <p:extLst>
      <p:ext uri="{BB962C8B-B14F-4D97-AF65-F5344CB8AC3E}">
        <p14:creationId xmlns:p14="http://schemas.microsoft.com/office/powerpoint/2010/main" val="1912029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96F90-663A-4588-BB43-76E95D9A6137}"/>
              </a:ext>
            </a:extLst>
          </p:cNvPr>
          <p:cNvSpPr>
            <a:spLocks noGrp="1"/>
          </p:cNvSpPr>
          <p:nvPr>
            <p:ph type="title"/>
          </p:nvPr>
        </p:nvSpPr>
        <p:spPr/>
        <p:txBody>
          <a:bodyPr/>
          <a:lstStyle/>
          <a:p>
            <a:r>
              <a:rPr lang="en-IN" dirty="0"/>
              <a:t>Pricing in locations</a:t>
            </a:r>
          </a:p>
        </p:txBody>
      </p:sp>
      <p:pic>
        <p:nvPicPr>
          <p:cNvPr id="5" name="Content Placeholder 4">
            <a:extLst>
              <a:ext uri="{FF2B5EF4-FFF2-40B4-BE49-F238E27FC236}">
                <a16:creationId xmlns:a16="http://schemas.microsoft.com/office/drawing/2014/main" id="{AE42A22C-2A5B-45F8-A120-C93A7265A40C}"/>
              </a:ext>
            </a:extLst>
          </p:cNvPr>
          <p:cNvPicPr>
            <a:picLocks noGrp="1" noChangeAspect="1"/>
          </p:cNvPicPr>
          <p:nvPr>
            <p:ph idx="1"/>
          </p:nvPr>
        </p:nvPicPr>
        <p:blipFill>
          <a:blip r:embed="rId2"/>
          <a:stretch>
            <a:fillRect/>
          </a:stretch>
        </p:blipFill>
        <p:spPr>
          <a:xfrm>
            <a:off x="2053278" y="1974850"/>
            <a:ext cx="8048076" cy="4336988"/>
          </a:xfrm>
        </p:spPr>
      </p:pic>
    </p:spTree>
    <p:extLst>
      <p:ext uri="{BB962C8B-B14F-4D97-AF65-F5344CB8AC3E}">
        <p14:creationId xmlns:p14="http://schemas.microsoft.com/office/powerpoint/2010/main" val="41630415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t>Project Description</a:t>
            </a:r>
          </a:p>
        </p:txBody>
      </p:sp>
      <p:sp>
        <p:nvSpPr>
          <p:cNvPr id="5" name="Content Placeholder 4">
            <a:extLst>
              <a:ext uri="{FF2B5EF4-FFF2-40B4-BE49-F238E27FC236}">
                <a16:creationId xmlns:a16="http://schemas.microsoft.com/office/drawing/2014/main" id="{D352CFB6-9DF2-421E-A503-1B50AC320AC6}"/>
              </a:ext>
            </a:extLst>
          </p:cNvPr>
          <p:cNvSpPr>
            <a:spLocks noGrp="1"/>
          </p:cNvSpPr>
          <p:nvPr>
            <p:ph idx="1"/>
          </p:nvPr>
        </p:nvSpPr>
        <p:spPr/>
        <p:txBody>
          <a:bodyPr/>
          <a:lstStyle/>
          <a:p>
            <a:r>
              <a:rPr lang="en-US" b="0" i="0" dirty="0">
                <a:effectLst/>
                <a:latin typeface="Inter"/>
              </a:rPr>
              <a:t>Bengaluru is best place for foodies. The number of restaurant are increasing day by day. Currently which stands at approximately 12,000 restaurants. With such an high number of restaurants. This industry hasn't been saturated yet. And new restaurants are opening every day. However, it has become difficult for them to compete with already established restaurants. The key issues that continue to pose a challenge to them include high real estate costs, rising food costs, shortage of quality manpower, fragmented supply chain and over-licensing. This Zomato data aims at analyzing demography of the location. Most importantly it will help new restaurants in deciding their theme, menus, cuisine, cost </a:t>
            </a:r>
            <a:r>
              <a:rPr lang="en-US" b="0" i="0" dirty="0" err="1">
                <a:effectLst/>
                <a:latin typeface="Inter"/>
              </a:rPr>
              <a:t>etc</a:t>
            </a:r>
            <a:r>
              <a:rPr lang="en-US" b="0" i="0" dirty="0">
                <a:effectLst/>
                <a:latin typeface="Inter"/>
              </a:rPr>
              <a:t> for a particular location. It also aims at finding similarity between neighborhoods of Bengaluru on the basis of food. The dataset also contains reviews for each of the restaurant which will help in finding overall rating for the place.</a:t>
            </a:r>
            <a:endParaRPr lang="en-IN" dirty="0"/>
          </a:p>
          <a:p>
            <a:endParaRPr lang="en-IN" dirty="0"/>
          </a:p>
        </p:txBody>
      </p:sp>
    </p:spTree>
    <p:extLst>
      <p:ext uri="{BB962C8B-B14F-4D97-AF65-F5344CB8AC3E}">
        <p14:creationId xmlns:p14="http://schemas.microsoft.com/office/powerpoint/2010/main" val="2933514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8B873-5BD4-4C00-926F-A83439D5663E}"/>
              </a:ext>
            </a:extLst>
          </p:cNvPr>
          <p:cNvSpPr>
            <a:spLocks noGrp="1"/>
          </p:cNvSpPr>
          <p:nvPr>
            <p:ph type="title"/>
          </p:nvPr>
        </p:nvSpPr>
        <p:spPr/>
        <p:txBody>
          <a:bodyPr/>
          <a:lstStyle/>
          <a:p>
            <a:r>
              <a:rPr lang="en-US" dirty="0"/>
              <a:t>Dataset Description</a:t>
            </a:r>
            <a:endParaRPr lang="en-IN" dirty="0"/>
          </a:p>
        </p:txBody>
      </p:sp>
      <p:sp>
        <p:nvSpPr>
          <p:cNvPr id="3" name="Content Placeholder 2">
            <a:extLst>
              <a:ext uri="{FF2B5EF4-FFF2-40B4-BE49-F238E27FC236}">
                <a16:creationId xmlns:a16="http://schemas.microsoft.com/office/drawing/2014/main" id="{9F22AFE0-0A81-42C3-8E3E-A62A1A272DBC}"/>
              </a:ext>
            </a:extLst>
          </p:cNvPr>
          <p:cNvSpPr>
            <a:spLocks noGrp="1"/>
          </p:cNvSpPr>
          <p:nvPr>
            <p:ph idx="1"/>
          </p:nvPr>
        </p:nvSpPr>
        <p:spPr/>
        <p:txBody>
          <a:bodyPr>
            <a:normAutofit fontScale="85000" lnSpcReduction="10000"/>
          </a:bodyPr>
          <a:lstStyle/>
          <a:p>
            <a:pPr marL="0" indent="0">
              <a:buNone/>
            </a:pPr>
            <a:r>
              <a:rPr lang="en-US" sz="2000" b="0" i="0" dirty="0">
                <a:effectLst/>
                <a:latin typeface="Inter"/>
              </a:rPr>
              <a:t>The basic idea of analyzing the Zomato dataset is to get a fair idea about the factors affecting the establishment of different types of restaurant at different places in Bengaluru, aggregate rating of each restaurant, Bengaluru being one such city has more than 12,000 restaurants with restaurants serving dishes from all over the world.</a:t>
            </a:r>
            <a:br>
              <a:rPr lang="en-US" sz="2000" dirty="0"/>
            </a:br>
            <a:r>
              <a:rPr lang="en-US" sz="2000" b="0" i="0" dirty="0">
                <a:effectLst/>
                <a:latin typeface="Inter"/>
              </a:rPr>
              <a:t>With each day new restaurants opening the industry hasn't been saturated yet and the demand is increasing day by day. Despite increasing demand, it however has become difficult for new restaurants to compete with established restaurants. Most of them serving the same food. Bengaluru being an IT capital of India. Most of the people here are dependent mainly on the restaurant food as they don’t have time to cook for themselves.</a:t>
            </a:r>
            <a:br>
              <a:rPr lang="en-US" sz="2000" dirty="0"/>
            </a:br>
            <a:r>
              <a:rPr lang="en-US" sz="2000" b="0" i="0" dirty="0">
                <a:effectLst/>
                <a:latin typeface="Inter"/>
              </a:rPr>
              <a:t>With such an overwhelming demand of restaurants it has therefore become important to study the demography of a location. What kind of a food is more popular in a locality. Do the entire locality loves vegetarian food.</a:t>
            </a:r>
            <a:br>
              <a:rPr lang="en-US" sz="2000" dirty="0"/>
            </a:br>
            <a:r>
              <a:rPr lang="en-US" sz="2000" b="0" i="0" dirty="0">
                <a:effectLst/>
                <a:latin typeface="Inter"/>
              </a:rPr>
              <a:t>If yes, then is that locality populated by a particular sect of people for e.g. Jain, Marwaris, Gujaratis who are mostly vegetarian. </a:t>
            </a:r>
          </a:p>
          <a:p>
            <a:pPr marL="0" indent="0">
              <a:buNone/>
            </a:pPr>
            <a:endParaRPr lang="en-IN" sz="1800" dirty="0"/>
          </a:p>
          <a:p>
            <a:endParaRPr lang="en-IN" dirty="0"/>
          </a:p>
        </p:txBody>
      </p:sp>
    </p:spTree>
    <p:extLst>
      <p:ext uri="{BB962C8B-B14F-4D97-AF65-F5344CB8AC3E}">
        <p14:creationId xmlns:p14="http://schemas.microsoft.com/office/powerpoint/2010/main" val="1064771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C598C-B139-4C21-84E7-52F0758C692A}"/>
              </a:ext>
            </a:extLst>
          </p:cNvPr>
          <p:cNvSpPr>
            <a:spLocks noGrp="1"/>
          </p:cNvSpPr>
          <p:nvPr>
            <p:ph type="title"/>
          </p:nvPr>
        </p:nvSpPr>
        <p:spPr/>
        <p:txBody>
          <a:bodyPr/>
          <a:lstStyle/>
          <a:p>
            <a:r>
              <a:rPr lang="en-US" dirty="0"/>
              <a:t>Analysis</a:t>
            </a:r>
            <a:endParaRPr lang="en-IN" dirty="0"/>
          </a:p>
        </p:txBody>
      </p:sp>
      <p:sp>
        <p:nvSpPr>
          <p:cNvPr id="3" name="Content Placeholder 2">
            <a:extLst>
              <a:ext uri="{FF2B5EF4-FFF2-40B4-BE49-F238E27FC236}">
                <a16:creationId xmlns:a16="http://schemas.microsoft.com/office/drawing/2014/main" id="{053779F1-8329-47B2-BFEC-47AC31245F49}"/>
              </a:ext>
            </a:extLst>
          </p:cNvPr>
          <p:cNvSpPr>
            <a:spLocks noGrp="1"/>
          </p:cNvSpPr>
          <p:nvPr>
            <p:ph idx="1"/>
          </p:nvPr>
        </p:nvSpPr>
        <p:spPr/>
        <p:txBody>
          <a:bodyPr>
            <a:normAutofit fontScale="92500" lnSpcReduction="20000"/>
          </a:bodyPr>
          <a:lstStyle/>
          <a:p>
            <a:pPr marL="0" indent="0">
              <a:buNone/>
            </a:pPr>
            <a:r>
              <a:rPr lang="en-US" dirty="0">
                <a:latin typeface="Inter"/>
              </a:rPr>
              <a:t>Factors to consider while opening a new restaurant</a:t>
            </a:r>
            <a:endParaRPr lang="en-US" b="0" i="0" dirty="0">
              <a:effectLst/>
              <a:latin typeface="Inter"/>
            </a:endParaRPr>
          </a:p>
          <a:p>
            <a:r>
              <a:rPr lang="en-US" b="0" i="0" dirty="0">
                <a:effectLst/>
                <a:latin typeface="Inter"/>
              </a:rPr>
              <a:t>Does the demography of an area matters? </a:t>
            </a:r>
          </a:p>
          <a:p>
            <a:r>
              <a:rPr lang="en-US" b="0" i="0" dirty="0">
                <a:effectLst/>
                <a:latin typeface="Inter"/>
              </a:rPr>
              <a:t>Does location of a particular type of restaurant also depends on the people living in that area? </a:t>
            </a:r>
          </a:p>
          <a:p>
            <a:r>
              <a:rPr lang="en-US" b="0" i="0" dirty="0">
                <a:effectLst/>
                <a:latin typeface="Inter"/>
              </a:rPr>
              <a:t>Does the theme of the restaurant matter? </a:t>
            </a:r>
          </a:p>
          <a:p>
            <a:r>
              <a:rPr lang="en-US" b="0" i="0" dirty="0">
                <a:effectLst/>
                <a:latin typeface="Inter"/>
              </a:rPr>
              <a:t>Are any neighborhood similar ? </a:t>
            </a:r>
          </a:p>
          <a:p>
            <a:r>
              <a:rPr lang="en-US" b="0" i="0" dirty="0">
                <a:effectLst/>
                <a:latin typeface="Inter"/>
              </a:rPr>
              <a:t>If two neighborhood are similar does that mean these are related or particular group of people live in the neighborhood, or these are the places to it? </a:t>
            </a:r>
          </a:p>
          <a:p>
            <a:r>
              <a:rPr lang="en-US" b="0" i="0" dirty="0">
                <a:effectLst/>
                <a:latin typeface="Inter"/>
              </a:rPr>
              <a:t>What kind of a food is more popular in a locality. </a:t>
            </a:r>
          </a:p>
          <a:p>
            <a:r>
              <a:rPr lang="en-US" b="0" i="0" dirty="0">
                <a:effectLst/>
                <a:latin typeface="Inter"/>
              </a:rPr>
              <a:t>Do the entire locality loves vegetarian food.</a:t>
            </a:r>
            <a:endParaRPr lang="en-IN" dirty="0"/>
          </a:p>
          <a:p>
            <a:endParaRPr lang="en-IN" dirty="0"/>
          </a:p>
        </p:txBody>
      </p:sp>
    </p:spTree>
    <p:extLst>
      <p:ext uri="{BB962C8B-B14F-4D97-AF65-F5344CB8AC3E}">
        <p14:creationId xmlns:p14="http://schemas.microsoft.com/office/powerpoint/2010/main" val="958248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18B2F-3E8F-4B98-BDAC-CF1F52E13972}"/>
              </a:ext>
            </a:extLst>
          </p:cNvPr>
          <p:cNvSpPr>
            <a:spLocks noGrp="1"/>
          </p:cNvSpPr>
          <p:nvPr>
            <p:ph type="title"/>
          </p:nvPr>
        </p:nvSpPr>
        <p:spPr/>
        <p:txBody>
          <a:bodyPr/>
          <a:lstStyle/>
          <a:p>
            <a:r>
              <a:rPr lang="en-US" dirty="0"/>
              <a:t>Area wise number of restaurants</a:t>
            </a:r>
            <a:endParaRPr lang="en-IN" dirty="0"/>
          </a:p>
        </p:txBody>
      </p:sp>
      <p:pic>
        <p:nvPicPr>
          <p:cNvPr id="5" name="Content Placeholder 4">
            <a:extLst>
              <a:ext uri="{FF2B5EF4-FFF2-40B4-BE49-F238E27FC236}">
                <a16:creationId xmlns:a16="http://schemas.microsoft.com/office/drawing/2014/main" id="{D233594F-D7C2-4711-9AE8-EFFF415368B5}"/>
              </a:ext>
            </a:extLst>
          </p:cNvPr>
          <p:cNvPicPr>
            <a:picLocks noGrp="1" noChangeAspect="1"/>
          </p:cNvPicPr>
          <p:nvPr>
            <p:ph idx="1"/>
          </p:nvPr>
        </p:nvPicPr>
        <p:blipFill>
          <a:blip r:embed="rId2"/>
          <a:stretch>
            <a:fillRect/>
          </a:stretch>
        </p:blipFill>
        <p:spPr>
          <a:xfrm>
            <a:off x="1899824" y="1953087"/>
            <a:ext cx="8161867" cy="4392691"/>
          </a:xfrm>
        </p:spPr>
      </p:pic>
    </p:spTree>
    <p:extLst>
      <p:ext uri="{BB962C8B-B14F-4D97-AF65-F5344CB8AC3E}">
        <p14:creationId xmlns:p14="http://schemas.microsoft.com/office/powerpoint/2010/main" val="3691537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E20B-6699-4FC3-8D57-1F8AF4D29349}"/>
              </a:ext>
            </a:extLst>
          </p:cNvPr>
          <p:cNvSpPr>
            <a:spLocks noGrp="1"/>
          </p:cNvSpPr>
          <p:nvPr>
            <p:ph type="title"/>
          </p:nvPr>
        </p:nvSpPr>
        <p:spPr/>
        <p:txBody>
          <a:bodyPr/>
          <a:lstStyle/>
          <a:p>
            <a:r>
              <a:rPr lang="en-IN" dirty="0"/>
              <a:t>Restaurant URLs</a:t>
            </a:r>
          </a:p>
        </p:txBody>
      </p:sp>
      <p:pic>
        <p:nvPicPr>
          <p:cNvPr id="5" name="Content Placeholder 4">
            <a:extLst>
              <a:ext uri="{FF2B5EF4-FFF2-40B4-BE49-F238E27FC236}">
                <a16:creationId xmlns:a16="http://schemas.microsoft.com/office/drawing/2014/main" id="{E6E55720-5730-4FAA-8FE3-419CC6297A18}"/>
              </a:ext>
            </a:extLst>
          </p:cNvPr>
          <p:cNvPicPr>
            <a:picLocks noGrp="1" noChangeAspect="1"/>
          </p:cNvPicPr>
          <p:nvPr>
            <p:ph idx="1"/>
          </p:nvPr>
        </p:nvPicPr>
        <p:blipFill>
          <a:blip r:embed="rId2"/>
          <a:stretch>
            <a:fillRect/>
          </a:stretch>
        </p:blipFill>
        <p:spPr>
          <a:xfrm>
            <a:off x="1914525" y="1974849"/>
            <a:ext cx="8120153" cy="4375829"/>
          </a:xfrm>
        </p:spPr>
      </p:pic>
    </p:spTree>
    <p:extLst>
      <p:ext uri="{BB962C8B-B14F-4D97-AF65-F5344CB8AC3E}">
        <p14:creationId xmlns:p14="http://schemas.microsoft.com/office/powerpoint/2010/main" val="1706196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E20B-6699-4FC3-8D57-1F8AF4D29349}"/>
              </a:ext>
            </a:extLst>
          </p:cNvPr>
          <p:cNvSpPr>
            <a:spLocks noGrp="1"/>
          </p:cNvSpPr>
          <p:nvPr>
            <p:ph type="title"/>
          </p:nvPr>
        </p:nvSpPr>
        <p:spPr/>
        <p:txBody>
          <a:bodyPr/>
          <a:lstStyle/>
          <a:p>
            <a:r>
              <a:rPr lang="en-IN" dirty="0"/>
              <a:t>Rating for different restaurants</a:t>
            </a:r>
          </a:p>
        </p:txBody>
      </p:sp>
      <p:pic>
        <p:nvPicPr>
          <p:cNvPr id="5" name="Content Placeholder 4">
            <a:extLst>
              <a:ext uri="{FF2B5EF4-FFF2-40B4-BE49-F238E27FC236}">
                <a16:creationId xmlns:a16="http://schemas.microsoft.com/office/drawing/2014/main" id="{8CFED968-E92F-4B4E-A59C-6992996C9845}"/>
              </a:ext>
            </a:extLst>
          </p:cNvPr>
          <p:cNvPicPr>
            <a:picLocks noGrp="1" noChangeAspect="1"/>
          </p:cNvPicPr>
          <p:nvPr>
            <p:ph idx="1"/>
          </p:nvPr>
        </p:nvPicPr>
        <p:blipFill>
          <a:blip r:embed="rId2"/>
          <a:stretch>
            <a:fillRect/>
          </a:stretch>
        </p:blipFill>
        <p:spPr>
          <a:xfrm>
            <a:off x="1834560" y="1984375"/>
            <a:ext cx="8086453" cy="4368800"/>
          </a:xfrm>
        </p:spPr>
      </p:pic>
    </p:spTree>
    <p:extLst>
      <p:ext uri="{BB962C8B-B14F-4D97-AF65-F5344CB8AC3E}">
        <p14:creationId xmlns:p14="http://schemas.microsoft.com/office/powerpoint/2010/main" val="41309682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E20B-6699-4FC3-8D57-1F8AF4D29349}"/>
              </a:ext>
            </a:extLst>
          </p:cNvPr>
          <p:cNvSpPr>
            <a:spLocks noGrp="1"/>
          </p:cNvSpPr>
          <p:nvPr>
            <p:ph type="title"/>
          </p:nvPr>
        </p:nvSpPr>
        <p:spPr/>
        <p:txBody>
          <a:bodyPr/>
          <a:lstStyle/>
          <a:p>
            <a:r>
              <a:rPr lang="en-US" dirty="0"/>
              <a:t>Most expensive restaurants in a particular area	</a:t>
            </a:r>
            <a:endParaRPr lang="en-IN" dirty="0"/>
          </a:p>
        </p:txBody>
      </p:sp>
      <p:pic>
        <p:nvPicPr>
          <p:cNvPr id="5" name="Content Placeholder 4">
            <a:extLst>
              <a:ext uri="{FF2B5EF4-FFF2-40B4-BE49-F238E27FC236}">
                <a16:creationId xmlns:a16="http://schemas.microsoft.com/office/drawing/2014/main" id="{5240A79E-29D7-4EF1-8613-197080BBAB6A}"/>
              </a:ext>
            </a:extLst>
          </p:cNvPr>
          <p:cNvPicPr>
            <a:picLocks noGrp="1" noChangeAspect="1"/>
          </p:cNvPicPr>
          <p:nvPr>
            <p:ph idx="1"/>
          </p:nvPr>
        </p:nvPicPr>
        <p:blipFill>
          <a:blip r:embed="rId2"/>
          <a:stretch>
            <a:fillRect/>
          </a:stretch>
        </p:blipFill>
        <p:spPr>
          <a:xfrm>
            <a:off x="1976107" y="1974850"/>
            <a:ext cx="8125592" cy="4378326"/>
          </a:xfrm>
        </p:spPr>
      </p:pic>
    </p:spTree>
    <p:extLst>
      <p:ext uri="{BB962C8B-B14F-4D97-AF65-F5344CB8AC3E}">
        <p14:creationId xmlns:p14="http://schemas.microsoft.com/office/powerpoint/2010/main" val="40505320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E20B-6699-4FC3-8D57-1F8AF4D29349}"/>
              </a:ext>
            </a:extLst>
          </p:cNvPr>
          <p:cNvSpPr>
            <a:spLocks noGrp="1"/>
          </p:cNvSpPr>
          <p:nvPr>
            <p:ph type="title"/>
          </p:nvPr>
        </p:nvSpPr>
        <p:spPr/>
        <p:txBody>
          <a:bodyPr/>
          <a:lstStyle/>
          <a:p>
            <a:r>
              <a:rPr lang="en-US" dirty="0"/>
              <a:t>According to city and price restaurants</a:t>
            </a:r>
            <a:endParaRPr lang="en-IN" dirty="0"/>
          </a:p>
        </p:txBody>
      </p:sp>
      <p:pic>
        <p:nvPicPr>
          <p:cNvPr id="5" name="Content Placeholder 4">
            <a:extLst>
              <a:ext uri="{FF2B5EF4-FFF2-40B4-BE49-F238E27FC236}">
                <a16:creationId xmlns:a16="http://schemas.microsoft.com/office/drawing/2014/main" id="{AE3FF206-ECB9-43E3-A210-F5A1EE4C2368}"/>
              </a:ext>
            </a:extLst>
          </p:cNvPr>
          <p:cNvPicPr>
            <a:picLocks noGrp="1" noChangeAspect="1"/>
          </p:cNvPicPr>
          <p:nvPr>
            <p:ph idx="1"/>
          </p:nvPr>
        </p:nvPicPr>
        <p:blipFill>
          <a:blip r:embed="rId2"/>
          <a:stretch>
            <a:fillRect/>
          </a:stretch>
        </p:blipFill>
        <p:spPr>
          <a:xfrm>
            <a:off x="1943101" y="1955799"/>
            <a:ext cx="8163056" cy="4392903"/>
          </a:xfrm>
        </p:spPr>
      </p:pic>
    </p:spTree>
    <p:extLst>
      <p:ext uri="{BB962C8B-B14F-4D97-AF65-F5344CB8AC3E}">
        <p14:creationId xmlns:p14="http://schemas.microsoft.com/office/powerpoint/2010/main" val="1301318140"/>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{D82380B9-BD45-43B5-B29F-C766AFE9C63E}tf22712842_win32</Template>
  <TotalTime>46</TotalTime>
  <Words>550</Words>
  <Application>Microsoft Office PowerPoint</Application>
  <PresentationFormat>Widescreen</PresentationFormat>
  <Paragraphs>28</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Bookman Old Style</vt:lpstr>
      <vt:lpstr>Calibri</vt:lpstr>
      <vt:lpstr>Franklin Gothic Book</vt:lpstr>
      <vt:lpstr>Inter</vt:lpstr>
      <vt:lpstr>1_RetrospectVTI</vt:lpstr>
      <vt:lpstr>Tableau Project  Zomato </vt:lpstr>
      <vt:lpstr>Project Description</vt:lpstr>
      <vt:lpstr>Dataset Description</vt:lpstr>
      <vt:lpstr>Analysis</vt:lpstr>
      <vt:lpstr>Area wise number of restaurants</vt:lpstr>
      <vt:lpstr>Restaurant URLs</vt:lpstr>
      <vt:lpstr>Rating for different restaurants</vt:lpstr>
      <vt:lpstr>Most expensive restaurants in a particular area </vt:lpstr>
      <vt:lpstr>According to city and price restaurants</vt:lpstr>
      <vt:lpstr>Restaurant Wise which dish is liked most</vt:lpstr>
      <vt:lpstr>Most preferred Restaurant Types</vt:lpstr>
      <vt:lpstr>Cuisines most liked </vt:lpstr>
      <vt:lpstr>Variation of rating of restaurants in a particular city</vt:lpstr>
      <vt:lpstr>Distribution of approx. cost according to restaurant type</vt:lpstr>
      <vt:lpstr>Pricing by table booking</vt:lpstr>
      <vt:lpstr>Pricing in locations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Tableau Project  Zomato </dc:title>
  <dc:creator>yatin19csu360</dc:creator>
  <cp:lastModifiedBy>yatin19csu360</cp:lastModifiedBy>
  <cp:revision>3</cp:revision>
  <dcterms:created xsi:type="dcterms:W3CDTF">2021-10-10T18:44:10Z</dcterms:created>
  <dcterms:modified xsi:type="dcterms:W3CDTF">2021-10-11T05:12:38Z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